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  <p:sldMasterId id="2147483660" r:id="rId2"/>
  </p:sldMasterIdLst>
  <p:notesMasterIdLst>
    <p:notesMasterId r:id="rId26"/>
  </p:notesMasterIdLst>
  <p:sldIdLst>
    <p:sldId id="256" r:id="rId3"/>
    <p:sldId id="257" r:id="rId4"/>
    <p:sldId id="258" r:id="rId5"/>
    <p:sldId id="27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</p:sldIdLst>
  <p:sldSz cx="9144000" cy="5143500" type="screen16x9"/>
  <p:notesSz cx="6858000" cy="9144000"/>
  <p:embeddedFontLst>
    <p:embeddedFont>
      <p:font typeface="Montserrat" panose="00000500000000000000" pitchFamily="2" charset="0"/>
      <p:regular r:id="rId27"/>
      <p:bold r:id="rId28"/>
      <p:italic r:id="rId29"/>
      <p:bold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4" roundtripDataSignature="AMtx7mh74eF4R8ZU0IN2fJhMNLZLkFLc3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7DCC64C-79F8-4F6E-A11D-3597F310284E}">
  <a:tblStyle styleId="{C7DCC64C-79F8-4F6E-A11D-3597F310284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8" d="100"/>
          <a:sy n="138" d="100"/>
        </p:scale>
        <p:origin x="834" y="10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customschemas.google.com/relationships/presentationmetadata" Target="meta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7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font" Target="fonts/font2.fntdata"/><Relationship Id="rId36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presProps" Target="presProps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3" name="Google Shape;13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5ac5b1a590_3_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9" name="Google Shape;199;g35ac5b1a590_3_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Add in the brief provided by the client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3616196e02f_3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6" name="Google Shape;206;g3616196e02f_3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Add in the brief provided by the client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67d681419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3" name="Google Shape;213;g367d681419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67d6814198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4" name="Google Shape;224;g367d6814198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Add in the brief provided by the client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365c79dde5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1" name="Google Shape;231;g365c79dde5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Add in the brief provided by the client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3616196e02f_3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8" name="Google Shape;238;g3616196e02f_3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Add in the brief provided by the client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365c79dde5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5" name="Google Shape;245;g365c79dde51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Add in the brief provided by the client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35ac5b1a590_5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3" name="Google Shape;253;g35ac5b1a590_5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366de6903f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0" name="Google Shape;260;g366de6903f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Add in the brief provided by the client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7" name="Google Shape;267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5" name="Google Shape;14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Add property image from OS map using nimbus or landinsight. Add type of property &amp; the site area. Do the critical checks.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5" name="Google Shape;275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3" name="Google Shape;283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1" name="Google Shape;291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9" name="Google Shape;299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2" name="Google Shape;15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views from google earth with marking of the property boundary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>
          <a:extLst>
            <a:ext uri="{FF2B5EF4-FFF2-40B4-BE49-F238E27FC236}">
              <a16:creationId xmlns:a16="http://schemas.microsoft.com/office/drawing/2014/main" id="{44BFBB15-4568-25FC-0303-EC8B8879EF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:notes">
            <a:extLst>
              <a:ext uri="{FF2B5EF4-FFF2-40B4-BE49-F238E27FC236}">
                <a16:creationId xmlns:a16="http://schemas.microsoft.com/office/drawing/2014/main" id="{492C27C3-3040-8190-6A9B-E6A5BBE43C0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2" name="Google Shape;152;p3:notes">
            <a:extLst>
              <a:ext uri="{FF2B5EF4-FFF2-40B4-BE49-F238E27FC236}">
                <a16:creationId xmlns:a16="http://schemas.microsoft.com/office/drawing/2014/main" id="{A8D979D5-4F93-C761-4D17-78356FC0FD8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views from google earth with marking of the property boundary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812107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0" name="Google Shape;160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Add property image from OS map using nimbus or landinsight. Add type of property &amp; the site area. Do the critical checks.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35ac5b1a590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" name="Google Shape;168;g35ac5b1a590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Add in the brief provided by the client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5" name="Google Shape;175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views from google earth with marking of the property boundary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2" name="Google Shape;182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views from google earth with marking of the property boundary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3612ec61f43_1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8" name="Google Shape;188;g3612ec61f43_1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ontserrat"/>
              <a:buNone/>
              <a:defRPr sz="5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ontserrat"/>
              <a:buNone/>
              <a:defRPr sz="5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ontserrat"/>
              <a:buNone/>
              <a:defRPr sz="5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ontserrat"/>
              <a:buNone/>
              <a:defRPr sz="5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ontserrat"/>
              <a:buNone/>
              <a:defRPr sz="5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ontserrat"/>
              <a:buNone/>
              <a:defRPr sz="5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ontserrat"/>
              <a:buNone/>
              <a:defRPr sz="5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ontserrat"/>
              <a:buNone/>
              <a:defRPr sz="5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ontserrat"/>
              <a:buNone/>
              <a:defRPr sz="5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1" name="Google Shape;11;p18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grpSp>
        <p:nvGrpSpPr>
          <p:cNvPr id="12" name="Google Shape;12;p18"/>
          <p:cNvGrpSpPr/>
          <p:nvPr/>
        </p:nvGrpSpPr>
        <p:grpSpPr>
          <a:xfrm>
            <a:off x="0" y="0"/>
            <a:ext cx="9143999" cy="5143500"/>
            <a:chOff x="0" y="0"/>
            <a:chExt cx="9143999" cy="5143500"/>
          </a:xfrm>
        </p:grpSpPr>
        <p:pic>
          <p:nvPicPr>
            <p:cNvPr id="13" name="Google Shape;13;p18"/>
            <p:cNvPicPr preferRelativeResize="0"/>
            <p:nvPr/>
          </p:nvPicPr>
          <p:blipFill rotWithShape="1">
            <a:blip r:embed="rId2">
              <a:alphaModFix/>
            </a:blip>
            <a:srcRect t="31459"/>
            <a:stretch/>
          </p:blipFill>
          <p:spPr>
            <a:xfrm>
              <a:off x="0" y="0"/>
              <a:ext cx="9143999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" name="Google Shape;14;p18"/>
            <p:cNvSpPr/>
            <p:nvPr/>
          </p:nvSpPr>
          <p:spPr>
            <a:xfrm>
              <a:off x="1959475" y="1399400"/>
              <a:ext cx="5096400" cy="13113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" name="Google Shape;15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6" name="Google Shape;16;p18"/>
          <p:cNvSpPr txBox="1">
            <a:spLocks noGrp="1"/>
          </p:cNvSpPr>
          <p:nvPr>
            <p:ph type="ctrTitle" idx="2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7" name="Google Shape;17;p18"/>
          <p:cNvSpPr txBox="1">
            <a:spLocks noGrp="1"/>
          </p:cNvSpPr>
          <p:nvPr>
            <p:ph type="subTitle" idx="3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9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4" name="Google Shape;64;p29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5" name="Google Shape;65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4" name="Google Shape;74;p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5" name="Google Shape;75;p22"/>
          <p:cNvSpPr/>
          <p:nvPr/>
        </p:nvSpPr>
        <p:spPr>
          <a:xfrm>
            <a:off x="0" y="4508900"/>
            <a:ext cx="9144000" cy="634500"/>
          </a:xfrm>
          <a:prstGeom prst="rect">
            <a:avLst/>
          </a:prstGeom>
          <a:solidFill>
            <a:srgbClr val="013D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77" name="Google Shape;77;p2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44592" y="3957104"/>
            <a:ext cx="2514100" cy="1783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1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ontserrat"/>
              <a:buNone/>
              <a:defRPr sz="5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ontserrat"/>
              <a:buNone/>
              <a:defRPr sz="5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ontserrat"/>
              <a:buNone/>
              <a:defRPr sz="5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ontserrat"/>
              <a:buNone/>
              <a:defRPr sz="5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ontserrat"/>
              <a:buNone/>
              <a:defRPr sz="5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ontserrat"/>
              <a:buNone/>
              <a:defRPr sz="5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ontserrat"/>
              <a:buNone/>
              <a:defRPr sz="5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ontserrat"/>
              <a:buNone/>
              <a:defRPr sz="5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ontserrat"/>
              <a:buNone/>
              <a:defRPr sz="5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80" name="Google Shape;80;p3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grpSp>
        <p:nvGrpSpPr>
          <p:cNvPr id="81" name="Google Shape;81;p31"/>
          <p:cNvGrpSpPr/>
          <p:nvPr/>
        </p:nvGrpSpPr>
        <p:grpSpPr>
          <a:xfrm>
            <a:off x="0" y="0"/>
            <a:ext cx="9143999" cy="5143500"/>
            <a:chOff x="0" y="0"/>
            <a:chExt cx="9143999" cy="5143500"/>
          </a:xfrm>
        </p:grpSpPr>
        <p:pic>
          <p:nvPicPr>
            <p:cNvPr id="82" name="Google Shape;82;p31"/>
            <p:cNvPicPr preferRelativeResize="0"/>
            <p:nvPr/>
          </p:nvPicPr>
          <p:blipFill rotWithShape="1">
            <a:blip r:embed="rId2">
              <a:alphaModFix/>
            </a:blip>
            <a:srcRect t="31459"/>
            <a:stretch/>
          </p:blipFill>
          <p:spPr>
            <a:xfrm>
              <a:off x="0" y="0"/>
              <a:ext cx="9143999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3" name="Google Shape;83;p31"/>
            <p:cNvSpPr/>
            <p:nvPr/>
          </p:nvSpPr>
          <p:spPr>
            <a:xfrm>
              <a:off x="1959475" y="1399400"/>
              <a:ext cx="5096400" cy="13113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4" name="Google Shape;84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5" name="Google Shape;85;p31"/>
          <p:cNvSpPr txBox="1">
            <a:spLocks noGrp="1"/>
          </p:cNvSpPr>
          <p:nvPr>
            <p:ph type="ctrTitle" idx="2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86" name="Google Shape;86;p31"/>
          <p:cNvSpPr txBox="1">
            <a:spLocks noGrp="1"/>
          </p:cNvSpPr>
          <p:nvPr>
            <p:ph type="subTitle" idx="3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32"/>
          <p:cNvSpPr/>
          <p:nvPr/>
        </p:nvSpPr>
        <p:spPr>
          <a:xfrm>
            <a:off x="0" y="4508900"/>
            <a:ext cx="9144000" cy="634500"/>
          </a:xfrm>
          <a:prstGeom prst="rect">
            <a:avLst/>
          </a:prstGeom>
          <a:solidFill>
            <a:srgbClr val="013D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32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Montserrat"/>
              <a:buNone/>
              <a:defRPr sz="36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Montserrat"/>
              <a:buNone/>
              <a:defRPr sz="36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Montserrat"/>
              <a:buNone/>
              <a:defRPr sz="36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Montserrat"/>
              <a:buNone/>
              <a:defRPr sz="36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Montserrat"/>
              <a:buNone/>
              <a:defRPr sz="36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Montserrat"/>
              <a:buNone/>
              <a:defRPr sz="36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Montserrat"/>
              <a:buNone/>
              <a:defRPr sz="36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Montserrat"/>
              <a:buNone/>
              <a:defRPr sz="36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Montserrat"/>
              <a:buNone/>
              <a:defRPr sz="36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90" name="Google Shape;90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91" name="Google Shape;91;p3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44592" y="3957104"/>
            <a:ext cx="2514100" cy="1783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94" name="Google Shape;94;p3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 sz="1400"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  <a:defRPr sz="1200"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  <a:defRPr sz="1200"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95" name="Google Shape;95;p3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 sz="1400"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  <a:defRPr sz="1200"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  <a:defRPr sz="1200"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96" name="Google Shape;96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7" name="Google Shape;97;p33"/>
          <p:cNvSpPr/>
          <p:nvPr/>
        </p:nvSpPr>
        <p:spPr>
          <a:xfrm>
            <a:off x="0" y="4508900"/>
            <a:ext cx="9144000" cy="634500"/>
          </a:xfrm>
          <a:prstGeom prst="rect">
            <a:avLst/>
          </a:prstGeom>
          <a:solidFill>
            <a:srgbClr val="013D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33"/>
          <p:cNvSpPr txBox="1">
            <a:spLocks noGrp="1"/>
          </p:cNvSpPr>
          <p:nvPr>
            <p:ph type="sldNum" idx="3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99" name="Google Shape;99;p3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44592" y="3957104"/>
            <a:ext cx="2514100" cy="1783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02" name="Google Shape;102;p34"/>
          <p:cNvSpPr/>
          <p:nvPr/>
        </p:nvSpPr>
        <p:spPr>
          <a:xfrm>
            <a:off x="0" y="4508900"/>
            <a:ext cx="9144000" cy="634500"/>
          </a:xfrm>
          <a:prstGeom prst="rect">
            <a:avLst/>
          </a:prstGeom>
          <a:solidFill>
            <a:srgbClr val="013D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04" name="Google Shape;104;p3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44592" y="3957104"/>
            <a:ext cx="2514100" cy="1783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35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sz="24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sz="24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sz="24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sz="24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sz="24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sz="24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sz="24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sz="24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sz="2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07" name="Google Shape;107;p35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294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  <a:defRPr sz="1200"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  <a:defRPr sz="1200"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  <a:defRPr sz="1200"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08" name="Google Shape;108;p35"/>
          <p:cNvSpPr/>
          <p:nvPr/>
        </p:nvSpPr>
        <p:spPr>
          <a:xfrm>
            <a:off x="0" y="4508900"/>
            <a:ext cx="9144000" cy="634500"/>
          </a:xfrm>
          <a:prstGeom prst="rect">
            <a:avLst/>
          </a:prstGeom>
          <a:solidFill>
            <a:srgbClr val="013D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10" name="Google Shape;110;p3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44592" y="3957104"/>
            <a:ext cx="2514100" cy="1783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36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Montserrat"/>
              <a:buNone/>
              <a:defRPr sz="48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Montserrat"/>
              <a:buNone/>
              <a:defRPr sz="48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Montserrat"/>
              <a:buNone/>
              <a:defRPr sz="48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Montserrat"/>
              <a:buNone/>
              <a:defRPr sz="48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Montserrat"/>
              <a:buNone/>
              <a:defRPr sz="48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Montserrat"/>
              <a:buNone/>
              <a:defRPr sz="48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Montserrat"/>
              <a:buNone/>
              <a:defRPr sz="48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Montserrat"/>
              <a:buNone/>
              <a:defRPr sz="48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Montserrat"/>
              <a:buNone/>
              <a:defRPr sz="48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13" name="Google Shape;113;p36"/>
          <p:cNvSpPr/>
          <p:nvPr/>
        </p:nvSpPr>
        <p:spPr>
          <a:xfrm>
            <a:off x="0" y="4508900"/>
            <a:ext cx="9144000" cy="634500"/>
          </a:xfrm>
          <a:prstGeom prst="rect">
            <a:avLst/>
          </a:prstGeom>
          <a:solidFill>
            <a:srgbClr val="013D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3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15" name="Google Shape;115;p3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44592" y="3957104"/>
            <a:ext cx="2514100" cy="1783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37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8" name="Google Shape;118;p3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Font typeface="Montserrat"/>
              <a:buNone/>
              <a:defRPr sz="42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Font typeface="Montserrat"/>
              <a:buNone/>
              <a:defRPr sz="42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Font typeface="Montserrat"/>
              <a:buNone/>
              <a:defRPr sz="42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Font typeface="Montserrat"/>
              <a:buNone/>
              <a:defRPr sz="42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Font typeface="Montserrat"/>
              <a:buNone/>
              <a:defRPr sz="42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Font typeface="Montserrat"/>
              <a:buNone/>
              <a:defRPr sz="42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Font typeface="Montserrat"/>
              <a:buNone/>
              <a:defRPr sz="42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Font typeface="Montserrat"/>
              <a:buNone/>
              <a:defRPr sz="42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Font typeface="Montserrat"/>
              <a:buNone/>
              <a:defRPr sz="42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19" name="Google Shape;119;p37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20" name="Google Shape;120;p37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21" name="Google Shape;121;p3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sz="24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sz="24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sz="24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sz="24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sz="24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sz="24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sz="24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sz="24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sz="2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0" name="Google Shape;20;p19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294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  <a:defRPr sz="1200"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  <a:defRPr sz="1200"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  <a:defRPr sz="1200"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1" name="Google Shape;21;p19"/>
          <p:cNvSpPr/>
          <p:nvPr/>
        </p:nvSpPr>
        <p:spPr>
          <a:xfrm>
            <a:off x="0" y="4508900"/>
            <a:ext cx="9144000" cy="634500"/>
          </a:xfrm>
          <a:prstGeom prst="rect">
            <a:avLst/>
          </a:prstGeom>
          <a:solidFill>
            <a:srgbClr val="013D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22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23" name="Google Shape;23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44592" y="3957104"/>
            <a:ext cx="2514100" cy="1783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38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124" name="Google Shape;124;p3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9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7" name="Google Shape;127;p39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8" name="Google Shape;128;p3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6" name="Google Shape;26;p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7" name="Google Shape;27;p20"/>
          <p:cNvSpPr/>
          <p:nvPr/>
        </p:nvSpPr>
        <p:spPr>
          <a:xfrm>
            <a:off x="0" y="4508900"/>
            <a:ext cx="9144000" cy="634500"/>
          </a:xfrm>
          <a:prstGeom prst="rect">
            <a:avLst/>
          </a:prstGeom>
          <a:solidFill>
            <a:srgbClr val="013D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28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29" name="Google Shape;29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44592" y="3957104"/>
            <a:ext cx="2514100" cy="1783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23"/>
          <p:cNvSpPr/>
          <p:nvPr/>
        </p:nvSpPr>
        <p:spPr>
          <a:xfrm>
            <a:off x="0" y="4508900"/>
            <a:ext cx="9144000" cy="634500"/>
          </a:xfrm>
          <a:prstGeom prst="rect">
            <a:avLst/>
          </a:prstGeom>
          <a:solidFill>
            <a:srgbClr val="013D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2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Montserrat"/>
              <a:buNone/>
              <a:defRPr sz="36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Montserrat"/>
              <a:buNone/>
              <a:defRPr sz="36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Montserrat"/>
              <a:buNone/>
              <a:defRPr sz="36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Montserrat"/>
              <a:buNone/>
              <a:defRPr sz="36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Montserrat"/>
              <a:buNone/>
              <a:defRPr sz="36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Montserrat"/>
              <a:buNone/>
              <a:defRPr sz="36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Montserrat"/>
              <a:buNone/>
              <a:defRPr sz="36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Montserrat"/>
              <a:buNone/>
              <a:defRPr sz="36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Montserrat"/>
              <a:buNone/>
              <a:defRPr sz="36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33" name="Google Shape;33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34" name="Google Shape;34;p2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44592" y="3957104"/>
            <a:ext cx="2514100" cy="1783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37" name="Google Shape;37;p2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 sz="1400"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  <a:defRPr sz="1200"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  <a:defRPr sz="1200"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38" name="Google Shape;38;p24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 sz="1400"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  <a:defRPr sz="1200"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  <a:defRPr sz="1200"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39" name="Google Shape;39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0" name="Google Shape;40;p24"/>
          <p:cNvSpPr/>
          <p:nvPr/>
        </p:nvSpPr>
        <p:spPr>
          <a:xfrm>
            <a:off x="0" y="4508900"/>
            <a:ext cx="9144000" cy="634500"/>
          </a:xfrm>
          <a:prstGeom prst="rect">
            <a:avLst/>
          </a:prstGeom>
          <a:solidFill>
            <a:srgbClr val="013D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24"/>
          <p:cNvSpPr txBox="1">
            <a:spLocks noGrp="1"/>
          </p:cNvSpPr>
          <p:nvPr>
            <p:ph type="sldNum" idx="3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42" name="Google Shape;42;p2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44592" y="3957104"/>
            <a:ext cx="2514100" cy="1783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45" name="Google Shape;45;p25"/>
          <p:cNvSpPr/>
          <p:nvPr/>
        </p:nvSpPr>
        <p:spPr>
          <a:xfrm>
            <a:off x="0" y="4508900"/>
            <a:ext cx="9144000" cy="634500"/>
          </a:xfrm>
          <a:prstGeom prst="rect">
            <a:avLst/>
          </a:prstGeom>
          <a:solidFill>
            <a:srgbClr val="013D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47" name="Google Shape;47;p2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44592" y="3957104"/>
            <a:ext cx="2514100" cy="1783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26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Montserrat"/>
              <a:buNone/>
              <a:defRPr sz="48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Montserrat"/>
              <a:buNone/>
              <a:defRPr sz="48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Montserrat"/>
              <a:buNone/>
              <a:defRPr sz="48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Montserrat"/>
              <a:buNone/>
              <a:defRPr sz="48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Montserrat"/>
              <a:buNone/>
              <a:defRPr sz="48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Montserrat"/>
              <a:buNone/>
              <a:defRPr sz="48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Montserrat"/>
              <a:buNone/>
              <a:defRPr sz="48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Montserrat"/>
              <a:buNone/>
              <a:defRPr sz="48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Montserrat"/>
              <a:buNone/>
              <a:defRPr sz="48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50" name="Google Shape;50;p26"/>
          <p:cNvSpPr/>
          <p:nvPr/>
        </p:nvSpPr>
        <p:spPr>
          <a:xfrm>
            <a:off x="0" y="4508900"/>
            <a:ext cx="9144000" cy="634500"/>
          </a:xfrm>
          <a:prstGeom prst="rect">
            <a:avLst/>
          </a:prstGeom>
          <a:solidFill>
            <a:srgbClr val="013D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" name="Google Shape;51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52" name="Google Shape;52;p2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44592" y="3957104"/>
            <a:ext cx="2514100" cy="1783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7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5" name="Google Shape;55;p2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Font typeface="Montserrat"/>
              <a:buNone/>
              <a:defRPr sz="42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Font typeface="Montserrat"/>
              <a:buNone/>
              <a:defRPr sz="42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Font typeface="Montserrat"/>
              <a:buNone/>
              <a:defRPr sz="42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Font typeface="Montserrat"/>
              <a:buNone/>
              <a:defRPr sz="42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Font typeface="Montserrat"/>
              <a:buNone/>
              <a:defRPr sz="42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Font typeface="Montserrat"/>
              <a:buNone/>
              <a:defRPr sz="42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Font typeface="Montserrat"/>
              <a:buNone/>
              <a:defRPr sz="42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Font typeface="Montserrat"/>
              <a:buNone/>
              <a:defRPr sz="42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Font typeface="Montserrat"/>
              <a:buNone/>
              <a:defRPr sz="42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56" name="Google Shape;56;p27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57" name="Google Shape;57;p27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58" name="Google Shape;58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28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61" name="Google Shape;61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Google Shape;70;p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" name="Google Shape;71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endParaRPr/>
          </a:p>
        </p:txBody>
      </p:sp>
      <p:sp>
        <p:nvSpPr>
          <p:cNvPr id="136" name="Google Shape;136;p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grpSp>
        <p:nvGrpSpPr>
          <p:cNvPr id="137" name="Google Shape;137;p1"/>
          <p:cNvGrpSpPr/>
          <p:nvPr/>
        </p:nvGrpSpPr>
        <p:grpSpPr>
          <a:xfrm>
            <a:off x="0" y="1125575"/>
            <a:ext cx="9143999" cy="4018102"/>
            <a:chOff x="0" y="0"/>
            <a:chExt cx="9143999" cy="5143500"/>
          </a:xfrm>
        </p:grpSpPr>
        <p:pic>
          <p:nvPicPr>
            <p:cNvPr id="138" name="Google Shape;138;p1"/>
            <p:cNvPicPr preferRelativeResize="0"/>
            <p:nvPr/>
          </p:nvPicPr>
          <p:blipFill rotWithShape="1">
            <a:blip r:embed="rId3">
              <a:alphaModFix/>
            </a:blip>
            <a:srcRect t="31459"/>
            <a:stretch/>
          </p:blipFill>
          <p:spPr>
            <a:xfrm>
              <a:off x="0" y="0"/>
              <a:ext cx="9143999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9" name="Google Shape;139;p1"/>
            <p:cNvSpPr/>
            <p:nvPr/>
          </p:nvSpPr>
          <p:spPr>
            <a:xfrm>
              <a:off x="1959475" y="1399400"/>
              <a:ext cx="5096400" cy="13113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0" name="Google Shape;140;p1"/>
          <p:cNvSpPr txBox="1">
            <a:spLocks noGrp="1"/>
          </p:cNvSpPr>
          <p:nvPr>
            <p:ph type="ctrTitle" idx="2"/>
          </p:nvPr>
        </p:nvSpPr>
        <p:spPr>
          <a:xfrm>
            <a:off x="311700" y="615575"/>
            <a:ext cx="8358300" cy="115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3111"/>
              <a:buNone/>
            </a:pPr>
            <a:r>
              <a:rPr lang="en-GB"/>
              <a:t>{{property address}}</a:t>
            </a:r>
            <a:endParaRPr/>
          </a:p>
        </p:txBody>
      </p:sp>
      <p:pic>
        <p:nvPicPr>
          <p:cNvPr id="141" name="Google Shape;141;p1"/>
          <p:cNvPicPr preferRelativeResize="0"/>
          <p:nvPr/>
        </p:nvPicPr>
        <p:blipFill rotWithShape="1">
          <a:blip r:embed="rId3">
            <a:alphaModFix/>
          </a:blip>
          <a:srcRect l="22059" t="54542" r="23106" b="32326"/>
          <a:stretch/>
        </p:blipFill>
        <p:spPr>
          <a:xfrm>
            <a:off x="3221550" y="2219775"/>
            <a:ext cx="3046498" cy="1031750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1"/>
          <p:cNvSpPr txBox="1"/>
          <p:nvPr/>
        </p:nvSpPr>
        <p:spPr>
          <a:xfrm>
            <a:off x="549873" y="1770875"/>
            <a:ext cx="3767700" cy="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GB" sz="12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Client: {{client name}}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GB" sz="12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5ac5b1a590_3_27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10</a:t>
            </a:fld>
            <a:endParaRPr/>
          </a:p>
        </p:txBody>
      </p:sp>
      <p:sp>
        <p:nvSpPr>
          <p:cNvPr id="202" name="Google Shape;202;g35ac5b1a590_3_277"/>
          <p:cNvSpPr txBox="1"/>
          <p:nvPr/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GB"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10</a:t>
            </a:fld>
            <a:endParaRPr sz="10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g35ac5b1a590_3_277"/>
          <p:cNvSpPr txBox="1"/>
          <p:nvPr/>
        </p:nvSpPr>
        <p:spPr>
          <a:xfrm>
            <a:off x="184975" y="168100"/>
            <a:ext cx="56313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GB" sz="22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Existing and Proposed Floor Plan</a:t>
            </a:r>
            <a:endParaRPr sz="2200" b="0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9845C97-4182-93AD-3DFA-225E26B72C1F}"/>
              </a:ext>
            </a:extLst>
          </p:cNvPr>
          <p:cNvSpPr txBox="1"/>
          <p:nvPr/>
        </p:nvSpPr>
        <p:spPr>
          <a:xfrm>
            <a:off x="2176272" y="2717328"/>
            <a:ext cx="464515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{{Sim app Floor plan 1}}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616196e02f_3_5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11</a:t>
            </a:fld>
            <a:endParaRPr/>
          </a:p>
        </p:txBody>
      </p:sp>
      <p:sp>
        <p:nvSpPr>
          <p:cNvPr id="209" name="Google Shape;209;g3616196e02f_3_55"/>
          <p:cNvSpPr txBox="1"/>
          <p:nvPr/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GB"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11</a:t>
            </a:fld>
            <a:endParaRPr sz="10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g3616196e02f_3_55"/>
          <p:cNvSpPr txBox="1"/>
          <p:nvPr/>
        </p:nvSpPr>
        <p:spPr>
          <a:xfrm>
            <a:off x="184975" y="168100"/>
            <a:ext cx="56313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GB" sz="2200">
                <a:latin typeface="Montserrat"/>
                <a:ea typeface="Montserrat"/>
                <a:cs typeface="Montserrat"/>
                <a:sym typeface="Montserrat"/>
              </a:rPr>
              <a:t>Existing and Proposed Elevations</a:t>
            </a:r>
            <a:endParaRPr sz="2200" b="0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D454BDD-0874-66E0-A437-C9B72832E864}"/>
              </a:ext>
            </a:extLst>
          </p:cNvPr>
          <p:cNvSpPr txBox="1"/>
          <p:nvPr/>
        </p:nvSpPr>
        <p:spPr>
          <a:xfrm>
            <a:off x="2179583" y="2715436"/>
            <a:ext cx="464294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{{Sim app elevation 1}}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67d6814198_0_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12</a:t>
            </a:fld>
            <a:endParaRPr/>
          </a:p>
        </p:txBody>
      </p:sp>
      <p:sp>
        <p:nvSpPr>
          <p:cNvPr id="216" name="Google Shape;216;g367d6814198_0_0"/>
          <p:cNvSpPr txBox="1"/>
          <p:nvPr/>
        </p:nvSpPr>
        <p:spPr>
          <a:xfrm>
            <a:off x="471000" y="2618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Similar</a:t>
            </a:r>
            <a:r>
              <a:rPr lang="en-GB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GB"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Planning Applications</a:t>
            </a:r>
            <a:endParaRPr sz="2400" b="0" i="0" u="none" strike="noStrike" cap="non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7" name="Google Shape;217;g367d6814198_0_0"/>
          <p:cNvSpPr txBox="1"/>
          <p:nvPr/>
        </p:nvSpPr>
        <p:spPr>
          <a:xfrm>
            <a:off x="3646375" y="4141775"/>
            <a:ext cx="1941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GB" sz="1200"/>
              <a:t>{{Link 2}}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g367d6814198_0_0"/>
          <p:cNvSpPr txBox="1"/>
          <p:nvPr/>
        </p:nvSpPr>
        <p:spPr>
          <a:xfrm>
            <a:off x="529825" y="3906246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GB" sz="1200" b="0" i="0" u="none" strike="noStrike" cap="none" dirty="0">
                <a:solidFill>
                  <a:srgbClr val="101828"/>
                </a:solidFill>
                <a:latin typeface="Montserrat"/>
                <a:ea typeface="Montserrat"/>
                <a:cs typeface="Montserrat"/>
                <a:sym typeface="Montserrat"/>
              </a:rPr>
              <a:t>Timeline : </a:t>
            </a:r>
            <a:r>
              <a:rPr lang="en-GB" sz="1200" dirty="0">
                <a:solidFill>
                  <a:srgbClr val="101828"/>
                </a:solidFill>
                <a:latin typeface="Montserrat"/>
                <a:ea typeface="Montserrat"/>
                <a:cs typeface="Montserrat"/>
                <a:sym typeface="Montserrat"/>
              </a:rPr>
              <a:t>{{timeline 2}}</a:t>
            </a:r>
            <a:r>
              <a:rPr lang="en-GB" sz="1200" b="0" i="0" u="none" strike="noStrike" cap="none" dirty="0">
                <a:solidFill>
                  <a:srgbClr val="101828"/>
                </a:solidFill>
                <a:latin typeface="Montserrat"/>
                <a:ea typeface="Montserrat"/>
                <a:cs typeface="Montserrat"/>
                <a:sym typeface="Montserrat"/>
              </a:rPr>
              <a:t> months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g367d6814198_0_0"/>
          <p:cNvSpPr txBox="1"/>
          <p:nvPr/>
        </p:nvSpPr>
        <p:spPr>
          <a:xfrm>
            <a:off x="529825" y="873575"/>
            <a:ext cx="2853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GB" sz="1200"/>
              <a:t>{{property address - sample 2}}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g367d6814198_0_0"/>
          <p:cNvSpPr txBox="1"/>
          <p:nvPr/>
        </p:nvSpPr>
        <p:spPr>
          <a:xfrm>
            <a:off x="529825" y="1537525"/>
            <a:ext cx="2853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GB" sz="1200"/>
              <a:t>{{property - sample 2 - screenshot}}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g367d6814198_0_0"/>
          <p:cNvSpPr txBox="1"/>
          <p:nvPr/>
        </p:nvSpPr>
        <p:spPr>
          <a:xfrm>
            <a:off x="5421175" y="1537525"/>
            <a:ext cx="2853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GB" sz="1200"/>
              <a:t>{{property - sample 2 - image}}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367d6814198_0_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13</a:t>
            </a:fld>
            <a:endParaRPr/>
          </a:p>
        </p:txBody>
      </p:sp>
      <p:sp>
        <p:nvSpPr>
          <p:cNvPr id="227" name="Google Shape;227;g367d6814198_0_7"/>
          <p:cNvSpPr txBox="1"/>
          <p:nvPr/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GB"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13</a:t>
            </a:fld>
            <a:endParaRPr sz="10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Google Shape;228;g367d6814198_0_7"/>
          <p:cNvSpPr txBox="1"/>
          <p:nvPr/>
        </p:nvSpPr>
        <p:spPr>
          <a:xfrm>
            <a:off x="184975" y="168100"/>
            <a:ext cx="56313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GB" sz="2200">
                <a:latin typeface="Montserrat"/>
                <a:ea typeface="Montserrat"/>
                <a:cs typeface="Montserrat"/>
                <a:sym typeface="Montserrat"/>
              </a:rPr>
              <a:t>Existing and </a:t>
            </a:r>
            <a:r>
              <a:rPr lang="en-GB" sz="22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Proposed </a:t>
            </a:r>
            <a:r>
              <a:rPr lang="en-GB" sz="2200">
                <a:latin typeface="Montserrat"/>
                <a:ea typeface="Montserrat"/>
                <a:cs typeface="Montserrat"/>
                <a:sym typeface="Montserrat"/>
              </a:rPr>
              <a:t>plans</a:t>
            </a:r>
            <a:endParaRPr sz="2200" b="0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F2E04A8-E9D9-995E-5E4A-465EA26DEAD5}"/>
              </a:ext>
            </a:extLst>
          </p:cNvPr>
          <p:cNvSpPr txBox="1"/>
          <p:nvPr/>
        </p:nvSpPr>
        <p:spPr>
          <a:xfrm>
            <a:off x="2179583" y="2715436"/>
            <a:ext cx="464294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{{Sim app floor plan 2}}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365c79dde51_0_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14</a:t>
            </a:fld>
            <a:endParaRPr/>
          </a:p>
        </p:txBody>
      </p:sp>
      <p:sp>
        <p:nvSpPr>
          <p:cNvPr id="234" name="Google Shape;234;g365c79dde51_0_3"/>
          <p:cNvSpPr txBox="1"/>
          <p:nvPr/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GB"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14</a:t>
            </a:fld>
            <a:endParaRPr sz="10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g365c79dde51_0_3"/>
          <p:cNvSpPr txBox="1"/>
          <p:nvPr/>
        </p:nvSpPr>
        <p:spPr>
          <a:xfrm>
            <a:off x="184975" y="168100"/>
            <a:ext cx="56313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GB" sz="2200">
                <a:latin typeface="Montserrat"/>
                <a:ea typeface="Montserrat"/>
                <a:cs typeface="Montserrat"/>
                <a:sym typeface="Montserrat"/>
              </a:rPr>
              <a:t>Existing and </a:t>
            </a:r>
            <a:r>
              <a:rPr lang="en-GB" sz="22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Proposed </a:t>
            </a:r>
            <a:r>
              <a:rPr lang="en-GB" sz="2200">
                <a:latin typeface="Montserrat"/>
                <a:ea typeface="Montserrat"/>
                <a:cs typeface="Montserrat"/>
                <a:sym typeface="Montserrat"/>
              </a:rPr>
              <a:t>elevations</a:t>
            </a:r>
            <a:endParaRPr sz="2200" b="0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30186F1-E968-AE5C-628E-B8FB69753E32}"/>
              </a:ext>
            </a:extLst>
          </p:cNvPr>
          <p:cNvSpPr txBox="1"/>
          <p:nvPr/>
        </p:nvSpPr>
        <p:spPr>
          <a:xfrm>
            <a:off x="2179583" y="2715436"/>
            <a:ext cx="464294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{{Sim app elevation 2}}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3616196e02f_3_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15</a:t>
            </a:fld>
            <a:endParaRPr/>
          </a:p>
        </p:txBody>
      </p:sp>
      <p:sp>
        <p:nvSpPr>
          <p:cNvPr id="241" name="Google Shape;241;g3616196e02f_3_26"/>
          <p:cNvSpPr txBox="1"/>
          <p:nvPr/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GB"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15</a:t>
            </a:fld>
            <a:endParaRPr sz="10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g3616196e02f_3_26"/>
          <p:cNvSpPr txBox="1"/>
          <p:nvPr/>
        </p:nvSpPr>
        <p:spPr>
          <a:xfrm>
            <a:off x="184975" y="168100"/>
            <a:ext cx="56313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GB" sz="22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Reasons for rejection</a:t>
            </a:r>
            <a:endParaRPr sz="2200" b="0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3CF2161-D63A-9014-352A-97A6A94212F5}"/>
              </a:ext>
            </a:extLst>
          </p:cNvPr>
          <p:cNvSpPr txBox="1"/>
          <p:nvPr/>
        </p:nvSpPr>
        <p:spPr>
          <a:xfrm>
            <a:off x="2179583" y="2715436"/>
            <a:ext cx="464294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{</a:t>
            </a:r>
            <a:r>
              <a:rPr lang="en-IN" dirty="0"/>
              <a:t>{ rejected application- image}}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365c79dde51_0_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16</a:t>
            </a:fld>
            <a:endParaRPr/>
          </a:p>
        </p:txBody>
      </p:sp>
      <p:sp>
        <p:nvSpPr>
          <p:cNvPr id="248" name="Google Shape;248;g365c79dde51_0_10"/>
          <p:cNvSpPr txBox="1"/>
          <p:nvPr/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GB"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16</a:t>
            </a:fld>
            <a:endParaRPr sz="10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g365c79dde51_0_10"/>
          <p:cNvSpPr txBox="1"/>
          <p:nvPr/>
        </p:nvSpPr>
        <p:spPr>
          <a:xfrm>
            <a:off x="184975" y="168100"/>
            <a:ext cx="56313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GB" sz="2200">
                <a:latin typeface="Montserrat"/>
                <a:ea typeface="Montserrat"/>
                <a:cs typeface="Montserrat"/>
                <a:sym typeface="Montserrat"/>
              </a:rPr>
              <a:t>How to bypass</a:t>
            </a:r>
            <a:endParaRPr sz="2200" b="0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250" name="Google Shape;250;g365c79dde51_0_10"/>
          <p:cNvGraphicFramePr/>
          <p:nvPr/>
        </p:nvGraphicFramePr>
        <p:xfrm>
          <a:off x="423025" y="846025"/>
          <a:ext cx="8049375" cy="3199250"/>
        </p:xfrm>
        <a:graphic>
          <a:graphicData uri="http://schemas.openxmlformats.org/drawingml/2006/table">
            <a:tbl>
              <a:tblPr>
                <a:noFill/>
                <a:tableStyleId>{C7DCC64C-79F8-4F6E-A11D-3597F310284E}</a:tableStyleId>
              </a:tblPr>
              <a:tblGrid>
                <a:gridCol w="1609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9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098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098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098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398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98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98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98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398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35ac5b1a590_5_4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GB"/>
              <a:t>Documents to be Submitted</a:t>
            </a:r>
            <a:endParaRPr/>
          </a:p>
        </p:txBody>
      </p:sp>
      <p:sp>
        <p:nvSpPr>
          <p:cNvPr id="256" name="Google Shape;256;g35ac5b1a590_5_45"/>
          <p:cNvSpPr txBox="1">
            <a:spLocks noGrp="1"/>
          </p:cNvSpPr>
          <p:nvPr>
            <p:ph type="body" idx="1"/>
          </p:nvPr>
        </p:nvSpPr>
        <p:spPr>
          <a:xfrm>
            <a:off x="311700" y="10425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SzPts val="1800"/>
              <a:buNone/>
            </a:pPr>
            <a:r>
              <a:rPr lang="en-GB" sz="1200" b="1" dirty="0">
                <a:solidFill>
                  <a:schemeClr val="dk1"/>
                </a:solidFill>
              </a:rPr>
              <a:t>Full application- {{timeline 1}} Months (from submission) Till Decision Notice</a:t>
            </a:r>
            <a:endParaRPr sz="1200" b="1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en-GB" sz="1100" dirty="0">
                <a:solidFill>
                  <a:schemeClr val="dk1"/>
                </a:solidFill>
              </a:rPr>
              <a:t>Required Documents:</a:t>
            </a:r>
            <a:endParaRPr sz="11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200" dirty="0">
              <a:solidFill>
                <a:schemeClr val="dk1"/>
              </a:solidFill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-GB" sz="1200" dirty="0">
                <a:solidFill>
                  <a:schemeClr val="dk1"/>
                </a:solidFill>
              </a:rPr>
              <a:t>{{ list of documents required}}</a:t>
            </a:r>
            <a:endParaRPr sz="1200" dirty="0">
              <a:solidFill>
                <a:schemeClr val="dk1"/>
              </a:solidFill>
            </a:endParaRPr>
          </a:p>
        </p:txBody>
      </p:sp>
      <p:sp>
        <p:nvSpPr>
          <p:cNvPr id="257" name="Google Shape;257;g35ac5b1a590_5_4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GB"/>
              <a:t>17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366de6903f5_0_0"/>
          <p:cNvSpPr txBox="1">
            <a:spLocks noGrp="1"/>
          </p:cNvSpPr>
          <p:nvPr>
            <p:ph type="title"/>
          </p:nvPr>
        </p:nvSpPr>
        <p:spPr>
          <a:xfrm>
            <a:off x="267350" y="555600"/>
            <a:ext cx="80718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GB"/>
              <a:t>Process of Works</a:t>
            </a:r>
            <a:endParaRPr/>
          </a:p>
        </p:txBody>
      </p:sp>
      <p:sp>
        <p:nvSpPr>
          <p:cNvPr id="263" name="Google Shape;263;g366de6903f5_0_0"/>
          <p:cNvSpPr txBox="1">
            <a:spLocks noGrp="1"/>
          </p:cNvSpPr>
          <p:nvPr>
            <p:ph type="body" idx="1"/>
          </p:nvPr>
        </p:nvSpPr>
        <p:spPr>
          <a:xfrm>
            <a:off x="311700" y="1221500"/>
            <a:ext cx="8328000" cy="260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en-GB" sz="1100" b="1" dirty="0">
                <a:solidFill>
                  <a:schemeClr val="dk1"/>
                </a:solidFill>
              </a:rPr>
              <a:t>{{PD/ Full PP/ House holder}}</a:t>
            </a:r>
            <a:endParaRPr sz="1100" dirty="0"/>
          </a:p>
        </p:txBody>
      </p:sp>
      <p:sp>
        <p:nvSpPr>
          <p:cNvPr id="264" name="Google Shape;264;g366de6903f5_0_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GB"/>
              <a:t>18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19</a:t>
            </a:fld>
            <a:endParaRPr/>
          </a:p>
        </p:txBody>
      </p:sp>
      <p:sp>
        <p:nvSpPr>
          <p:cNvPr id="270" name="Google Shape;270;p12"/>
          <p:cNvSpPr txBox="1">
            <a:spLocks noGrp="1"/>
          </p:cNvSpPr>
          <p:nvPr>
            <p:ph type="title"/>
          </p:nvPr>
        </p:nvSpPr>
        <p:spPr>
          <a:xfrm>
            <a:off x="213825" y="151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GB"/>
              <a:t>Track Records</a:t>
            </a:r>
            <a:endParaRPr/>
          </a:p>
        </p:txBody>
      </p:sp>
      <p:pic>
        <p:nvPicPr>
          <p:cNvPr id="271" name="Google Shape;271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41000" y="1007000"/>
            <a:ext cx="4767150" cy="2821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12"/>
          <p:cNvPicPr preferRelativeResize="0"/>
          <p:nvPr/>
        </p:nvPicPr>
        <p:blipFill rotWithShape="1">
          <a:blip r:embed="rId4">
            <a:alphaModFix/>
          </a:blip>
          <a:srcRect l="11707"/>
          <a:stretch/>
        </p:blipFill>
        <p:spPr>
          <a:xfrm>
            <a:off x="404525" y="1007000"/>
            <a:ext cx="3736476" cy="2821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8F6FDC99-15A4-4912-A0E1-6B7993EFC762}" type="slidenum">
              <a:rPr lang="en-IN" smtClean="0"/>
              <a:t>2</a:t>
            </a:fld>
            <a:endParaRPr dirty="0"/>
          </a:p>
        </p:txBody>
      </p:sp>
      <p:sp>
        <p:nvSpPr>
          <p:cNvPr id="148" name="Google Shape;148;p2"/>
          <p:cNvSpPr txBox="1">
            <a:spLocks noGrp="1"/>
          </p:cNvSpPr>
          <p:nvPr>
            <p:ph type="ctrTitle" idx="4294967295"/>
          </p:nvPr>
        </p:nvSpPr>
        <p:spPr>
          <a:xfrm>
            <a:off x="512050" y="415250"/>
            <a:ext cx="8358300" cy="115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222"/>
              <a:buFont typeface="Arial"/>
              <a:buNone/>
            </a:pPr>
            <a:r>
              <a:rPr lang="en-GB" sz="2700">
                <a:latin typeface="Montserrat"/>
                <a:ea typeface="Montserrat"/>
                <a:cs typeface="Montserrat"/>
                <a:sym typeface="Montserrat"/>
              </a:rPr>
              <a:t>{{property address}}</a:t>
            </a:r>
            <a:endParaRPr sz="27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2"/>
          <p:cNvSpPr/>
          <p:nvPr/>
        </p:nvSpPr>
        <p:spPr>
          <a:xfrm>
            <a:off x="766493" y="1278000"/>
            <a:ext cx="3117900" cy="2807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IN" dirty="0"/>
              <a:t>{{Property image 1}}</a:t>
            </a:r>
          </a:p>
        </p:txBody>
      </p:sp>
      <p:sp>
        <p:nvSpPr>
          <p:cNvPr id="2" name="Google Shape;149;p2">
            <a:extLst>
              <a:ext uri="{FF2B5EF4-FFF2-40B4-BE49-F238E27FC236}">
                <a16:creationId xmlns:a16="http://schemas.microsoft.com/office/drawing/2014/main" id="{B49B832F-B998-EDFD-DC48-E1CA600F66B7}"/>
              </a:ext>
            </a:extLst>
          </p:cNvPr>
          <p:cNvSpPr/>
          <p:nvPr/>
        </p:nvSpPr>
        <p:spPr>
          <a:xfrm>
            <a:off x="5354558" y="1278000"/>
            <a:ext cx="3117900" cy="2807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IN" dirty="0"/>
              <a:t>{{Property image 2}}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20</a:t>
            </a:fld>
            <a:endParaRPr/>
          </a:p>
        </p:txBody>
      </p:sp>
      <p:sp>
        <p:nvSpPr>
          <p:cNvPr id="278" name="Google Shape;278;p13"/>
          <p:cNvSpPr txBox="1">
            <a:spLocks noGrp="1"/>
          </p:cNvSpPr>
          <p:nvPr>
            <p:ph type="title"/>
          </p:nvPr>
        </p:nvSpPr>
        <p:spPr>
          <a:xfrm>
            <a:off x="213825" y="151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GB"/>
              <a:t>Track Records</a:t>
            </a:r>
            <a:endParaRPr/>
          </a:p>
        </p:txBody>
      </p:sp>
      <p:pic>
        <p:nvPicPr>
          <p:cNvPr id="279" name="Google Shape;279;p13"/>
          <p:cNvPicPr preferRelativeResize="0"/>
          <p:nvPr/>
        </p:nvPicPr>
        <p:blipFill rotWithShape="1">
          <a:blip r:embed="rId3">
            <a:alphaModFix/>
          </a:blip>
          <a:srcRect b="40587"/>
          <a:stretch/>
        </p:blipFill>
        <p:spPr>
          <a:xfrm>
            <a:off x="337250" y="1093975"/>
            <a:ext cx="3786250" cy="27707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23500" y="1093975"/>
            <a:ext cx="4697651" cy="2770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21</a:t>
            </a:fld>
            <a:endParaRPr/>
          </a:p>
        </p:txBody>
      </p:sp>
      <p:sp>
        <p:nvSpPr>
          <p:cNvPr id="286" name="Google Shape;286;p14"/>
          <p:cNvSpPr txBox="1">
            <a:spLocks noGrp="1"/>
          </p:cNvSpPr>
          <p:nvPr>
            <p:ph type="title"/>
          </p:nvPr>
        </p:nvSpPr>
        <p:spPr>
          <a:xfrm>
            <a:off x="213825" y="151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GB"/>
              <a:t>Track Records</a:t>
            </a:r>
            <a:endParaRPr/>
          </a:p>
        </p:txBody>
      </p:sp>
      <p:pic>
        <p:nvPicPr>
          <p:cNvPr id="287" name="Google Shape;287;p14"/>
          <p:cNvPicPr preferRelativeResize="0"/>
          <p:nvPr/>
        </p:nvPicPr>
        <p:blipFill rotWithShape="1">
          <a:blip r:embed="rId3">
            <a:alphaModFix/>
          </a:blip>
          <a:srcRect l="7194" r="6537" b="6538"/>
          <a:stretch/>
        </p:blipFill>
        <p:spPr>
          <a:xfrm>
            <a:off x="408775" y="952350"/>
            <a:ext cx="4067526" cy="291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236475" y="952350"/>
            <a:ext cx="4628176" cy="2912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22</a:t>
            </a:fld>
            <a:endParaRPr/>
          </a:p>
        </p:txBody>
      </p:sp>
      <p:sp>
        <p:nvSpPr>
          <p:cNvPr id="294" name="Google Shape;294;p15"/>
          <p:cNvSpPr txBox="1">
            <a:spLocks noGrp="1"/>
          </p:cNvSpPr>
          <p:nvPr>
            <p:ph type="title"/>
          </p:nvPr>
        </p:nvSpPr>
        <p:spPr>
          <a:xfrm>
            <a:off x="213825" y="151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GB"/>
              <a:t>Track Records</a:t>
            </a:r>
            <a:endParaRPr/>
          </a:p>
        </p:txBody>
      </p:sp>
      <p:pic>
        <p:nvPicPr>
          <p:cNvPr id="295" name="Google Shape;295;p15"/>
          <p:cNvPicPr preferRelativeResize="0"/>
          <p:nvPr/>
        </p:nvPicPr>
        <p:blipFill rotWithShape="1">
          <a:blip r:embed="rId3">
            <a:alphaModFix/>
          </a:blip>
          <a:srcRect l="10088"/>
          <a:stretch/>
        </p:blipFill>
        <p:spPr>
          <a:xfrm>
            <a:off x="482125" y="993900"/>
            <a:ext cx="3902880" cy="2881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385000" y="993900"/>
            <a:ext cx="4457899" cy="288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23</a:t>
            </a:fld>
            <a:endParaRPr/>
          </a:p>
        </p:txBody>
      </p:sp>
      <p:sp>
        <p:nvSpPr>
          <p:cNvPr id="302" name="Google Shape;302;p16"/>
          <p:cNvSpPr txBox="1">
            <a:spLocks noGrp="1"/>
          </p:cNvSpPr>
          <p:nvPr>
            <p:ph type="title"/>
          </p:nvPr>
        </p:nvSpPr>
        <p:spPr>
          <a:xfrm>
            <a:off x="213825" y="151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GB"/>
              <a:t>Track Records</a:t>
            </a:r>
            <a:endParaRPr/>
          </a:p>
        </p:txBody>
      </p:sp>
      <p:pic>
        <p:nvPicPr>
          <p:cNvPr id="303" name="Google Shape;303;p16"/>
          <p:cNvPicPr preferRelativeResize="0"/>
          <p:nvPr/>
        </p:nvPicPr>
        <p:blipFill rotWithShape="1">
          <a:blip r:embed="rId3">
            <a:alphaModFix/>
          </a:blip>
          <a:srcRect l="22083" t="3378" r="19354" b="13366"/>
          <a:stretch/>
        </p:blipFill>
        <p:spPr>
          <a:xfrm>
            <a:off x="567625" y="993900"/>
            <a:ext cx="3305775" cy="2981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873401" y="993900"/>
            <a:ext cx="4861024" cy="2981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3</a:t>
            </a:fld>
            <a:endParaRPr/>
          </a:p>
        </p:txBody>
      </p:sp>
      <p:sp>
        <p:nvSpPr>
          <p:cNvPr id="155" name="Google Shape;155;p3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80718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Property Images</a:t>
            </a:r>
            <a:endParaRPr/>
          </a:p>
        </p:txBody>
      </p:sp>
      <p:sp>
        <p:nvSpPr>
          <p:cNvPr id="156" name="Google Shape;156;p3"/>
          <p:cNvSpPr/>
          <p:nvPr/>
        </p:nvSpPr>
        <p:spPr>
          <a:xfrm>
            <a:off x="5131150" y="1278000"/>
            <a:ext cx="3117900" cy="2807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IN" dirty="0"/>
              <a:t>{{Property 3D images 2}}</a:t>
            </a:r>
          </a:p>
        </p:txBody>
      </p:sp>
      <p:sp>
        <p:nvSpPr>
          <p:cNvPr id="157" name="Google Shape;157;p3"/>
          <p:cNvSpPr/>
          <p:nvPr/>
        </p:nvSpPr>
        <p:spPr>
          <a:xfrm>
            <a:off x="668400" y="1278000"/>
            <a:ext cx="3117900" cy="2807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IN" dirty="0"/>
              <a:t>{{Property 3D images 1}}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>
          <a:extLst>
            <a:ext uri="{FF2B5EF4-FFF2-40B4-BE49-F238E27FC236}">
              <a16:creationId xmlns:a16="http://schemas.microsoft.com/office/drawing/2014/main" id="{EA3686B9-393E-7D36-BD27-3C232020F7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">
            <a:extLst>
              <a:ext uri="{FF2B5EF4-FFF2-40B4-BE49-F238E27FC236}">
                <a16:creationId xmlns:a16="http://schemas.microsoft.com/office/drawing/2014/main" id="{F7B954A9-D394-9D89-5536-629B13B2CEFA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4</a:t>
            </a:fld>
            <a:endParaRPr/>
          </a:p>
        </p:txBody>
      </p:sp>
      <p:sp>
        <p:nvSpPr>
          <p:cNvPr id="155" name="Google Shape;155;p3">
            <a:extLst>
              <a:ext uri="{FF2B5EF4-FFF2-40B4-BE49-F238E27FC236}">
                <a16:creationId xmlns:a16="http://schemas.microsoft.com/office/drawing/2014/main" id="{CACDEF43-C6C8-BBD7-BBE8-1F9EF08F25B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80718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 dirty="0"/>
              <a:t>Property Images</a:t>
            </a:r>
            <a:endParaRPr dirty="0"/>
          </a:p>
        </p:txBody>
      </p:sp>
      <p:sp>
        <p:nvSpPr>
          <p:cNvPr id="156" name="Google Shape;156;p3">
            <a:extLst>
              <a:ext uri="{FF2B5EF4-FFF2-40B4-BE49-F238E27FC236}">
                <a16:creationId xmlns:a16="http://schemas.microsoft.com/office/drawing/2014/main" id="{E3FCC0B3-6632-FAB1-CF2D-113205B5FBAD}"/>
              </a:ext>
            </a:extLst>
          </p:cNvPr>
          <p:cNvSpPr/>
          <p:nvPr/>
        </p:nvSpPr>
        <p:spPr>
          <a:xfrm>
            <a:off x="5131150" y="1278000"/>
            <a:ext cx="2745360" cy="140424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IN" dirty="0"/>
              <a:t>{{Interior image 2}}</a:t>
            </a:r>
          </a:p>
        </p:txBody>
      </p:sp>
      <p:sp>
        <p:nvSpPr>
          <p:cNvPr id="157" name="Google Shape;157;p3">
            <a:extLst>
              <a:ext uri="{FF2B5EF4-FFF2-40B4-BE49-F238E27FC236}">
                <a16:creationId xmlns:a16="http://schemas.microsoft.com/office/drawing/2014/main" id="{9BA143ED-6478-9F68-803D-9F8816811FDF}"/>
              </a:ext>
            </a:extLst>
          </p:cNvPr>
          <p:cNvSpPr/>
          <p:nvPr/>
        </p:nvSpPr>
        <p:spPr>
          <a:xfrm>
            <a:off x="668400" y="1278000"/>
            <a:ext cx="2745360" cy="140424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IN" dirty="0"/>
              <a:t>{{Interior image 1}} </a:t>
            </a:r>
          </a:p>
        </p:txBody>
      </p:sp>
      <p:sp>
        <p:nvSpPr>
          <p:cNvPr id="2" name="Google Shape;156;p3">
            <a:extLst>
              <a:ext uri="{FF2B5EF4-FFF2-40B4-BE49-F238E27FC236}">
                <a16:creationId xmlns:a16="http://schemas.microsoft.com/office/drawing/2014/main" id="{D3B9D114-9445-9A86-EB96-F7B60A39BBC1}"/>
              </a:ext>
            </a:extLst>
          </p:cNvPr>
          <p:cNvSpPr/>
          <p:nvPr/>
        </p:nvSpPr>
        <p:spPr>
          <a:xfrm>
            <a:off x="5131150" y="2911728"/>
            <a:ext cx="2745360" cy="140424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IN" dirty="0"/>
              <a:t>{{Interior image 4}}</a:t>
            </a:r>
          </a:p>
        </p:txBody>
      </p:sp>
      <p:sp>
        <p:nvSpPr>
          <p:cNvPr id="3" name="Google Shape;157;p3">
            <a:extLst>
              <a:ext uri="{FF2B5EF4-FFF2-40B4-BE49-F238E27FC236}">
                <a16:creationId xmlns:a16="http://schemas.microsoft.com/office/drawing/2014/main" id="{1FD8909B-1132-96B2-2080-9CE7581A9854}"/>
              </a:ext>
            </a:extLst>
          </p:cNvPr>
          <p:cNvSpPr/>
          <p:nvPr/>
        </p:nvSpPr>
        <p:spPr>
          <a:xfrm>
            <a:off x="668400" y="2911728"/>
            <a:ext cx="2745360" cy="140424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IN" dirty="0"/>
              <a:t>{{Interior image 3}}</a:t>
            </a:r>
          </a:p>
        </p:txBody>
      </p:sp>
    </p:spTree>
    <p:extLst>
      <p:ext uri="{BB962C8B-B14F-4D97-AF65-F5344CB8AC3E}">
        <p14:creationId xmlns:p14="http://schemas.microsoft.com/office/powerpoint/2010/main" val="7092708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4"/>
          <p:cNvSpPr txBox="1">
            <a:spLocks noGrp="1"/>
          </p:cNvSpPr>
          <p:nvPr>
            <p:ph type="title"/>
          </p:nvPr>
        </p:nvSpPr>
        <p:spPr>
          <a:xfrm>
            <a:off x="412800" y="426500"/>
            <a:ext cx="532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GB"/>
              <a:t>Property Information</a:t>
            </a:r>
            <a:endParaRPr/>
          </a:p>
        </p:txBody>
      </p:sp>
      <p:sp>
        <p:nvSpPr>
          <p:cNvPr id="163" name="Google Shape;163;p4"/>
          <p:cNvSpPr txBox="1">
            <a:spLocks noGrp="1"/>
          </p:cNvSpPr>
          <p:nvPr>
            <p:ph type="body" idx="1"/>
          </p:nvPr>
        </p:nvSpPr>
        <p:spPr>
          <a:xfrm>
            <a:off x="311700" y="1465800"/>
            <a:ext cx="4347600" cy="110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GB"/>
              <a:t>Property type- {{existing use}}</a:t>
            </a:r>
            <a:endParaRPr/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GB"/>
              <a:t>Council : {{local council name}} Council.</a:t>
            </a:r>
            <a:endParaRPr/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GB"/>
              <a:t>Built Area - {{total area}} Sqm</a:t>
            </a:r>
            <a:endParaRPr/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GB"/>
              <a:t>{{constraints}}</a:t>
            </a:r>
            <a:endParaRPr/>
          </a:p>
        </p:txBody>
      </p:sp>
      <p:sp>
        <p:nvSpPr>
          <p:cNvPr id="164" name="Google Shape;164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5</a:t>
            </a:fld>
            <a:endParaRPr/>
          </a:p>
        </p:txBody>
      </p:sp>
      <p:sp>
        <p:nvSpPr>
          <p:cNvPr id="165" name="Google Shape;165;p4"/>
          <p:cNvSpPr/>
          <p:nvPr/>
        </p:nvSpPr>
        <p:spPr>
          <a:xfrm>
            <a:off x="5526175" y="1278000"/>
            <a:ext cx="3117900" cy="2807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IN" dirty="0"/>
              <a:t>{{OS Map}}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35ac5b1a590_3_0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80718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GB"/>
              <a:t>Scope of Works</a:t>
            </a:r>
            <a:endParaRPr/>
          </a:p>
        </p:txBody>
      </p:sp>
      <p:sp>
        <p:nvSpPr>
          <p:cNvPr id="171" name="Google Shape;171;g35ac5b1a590_3_0"/>
          <p:cNvSpPr txBox="1">
            <a:spLocks noGrp="1"/>
          </p:cNvSpPr>
          <p:nvPr>
            <p:ph type="body" idx="1"/>
          </p:nvPr>
        </p:nvSpPr>
        <p:spPr>
          <a:xfrm>
            <a:off x="311700" y="1221500"/>
            <a:ext cx="8328000" cy="27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200"/>
              <a:buNone/>
            </a:pPr>
            <a:r>
              <a:rPr lang="en-GB">
                <a:solidFill>
                  <a:srgbClr val="101828"/>
                </a:solidFill>
              </a:rPr>
              <a:t>{{scope of work}}</a:t>
            </a:r>
            <a:endParaRPr>
              <a:solidFill>
                <a:srgbClr val="101828"/>
              </a:solidFill>
            </a:endParaRPr>
          </a:p>
          <a:p>
            <a:pPr marL="457200" lvl="0" indent="0" algn="just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200"/>
              <a:buNone/>
            </a:pPr>
            <a:endParaRPr>
              <a:solidFill>
                <a:srgbClr val="101828"/>
              </a:solidFill>
            </a:endParaRPr>
          </a:p>
          <a:p>
            <a:pPr marL="0" lvl="0" indent="0" algn="just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</a:pPr>
            <a:endParaRPr sz="1100">
              <a:solidFill>
                <a:schemeClr val="dk1"/>
              </a:solidFill>
            </a:endParaRPr>
          </a:p>
          <a:p>
            <a:pPr marL="457200" lvl="0" indent="0" algn="just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</a:pPr>
            <a:endParaRPr sz="1100"/>
          </a:p>
          <a:p>
            <a:pPr marL="0" lvl="0" indent="0" algn="just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</a:pPr>
            <a:endParaRPr sz="1100"/>
          </a:p>
          <a:p>
            <a:pPr marL="0" lvl="0" indent="0" algn="just" rtl="0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SzPts val="1200"/>
              <a:buNone/>
            </a:pPr>
            <a:endParaRPr sz="1100"/>
          </a:p>
        </p:txBody>
      </p:sp>
      <p:sp>
        <p:nvSpPr>
          <p:cNvPr id="172" name="Google Shape;172;g35ac5b1a590_3_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GB"/>
              <a:t>6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7</a:t>
            </a:fld>
            <a:endParaRPr/>
          </a:p>
        </p:txBody>
      </p:sp>
      <p:sp>
        <p:nvSpPr>
          <p:cNvPr id="178" name="Google Shape;178;p7"/>
          <p:cNvSpPr txBox="1">
            <a:spLocks noGrp="1"/>
          </p:cNvSpPr>
          <p:nvPr>
            <p:ph type="title"/>
          </p:nvPr>
        </p:nvSpPr>
        <p:spPr>
          <a:xfrm>
            <a:off x="318875" y="114925"/>
            <a:ext cx="80718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Conceptual design</a:t>
            </a:r>
            <a:endParaRPr/>
          </a:p>
        </p:txBody>
      </p:sp>
      <p:sp>
        <p:nvSpPr>
          <p:cNvPr id="179" name="Google Shape;179;p7"/>
          <p:cNvSpPr txBox="1"/>
          <p:nvPr/>
        </p:nvSpPr>
        <p:spPr>
          <a:xfrm>
            <a:off x="318875" y="114925"/>
            <a:ext cx="80718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GB" sz="28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Conceptual design  </a:t>
            </a:r>
            <a:endParaRPr sz="2800" b="0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633FB8-D878-EEAA-CC20-ADDA37A6DB3A}"/>
              </a:ext>
            </a:extLst>
          </p:cNvPr>
          <p:cNvSpPr txBox="1"/>
          <p:nvPr/>
        </p:nvSpPr>
        <p:spPr>
          <a:xfrm>
            <a:off x="2176272" y="2717328"/>
            <a:ext cx="464515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{{conceptual Design - </a:t>
            </a:r>
            <a:r>
              <a:rPr lang="en-IN" dirty="0" err="1"/>
              <a:t>chatgpt</a:t>
            </a:r>
            <a:r>
              <a:rPr lang="en-IN" dirty="0"/>
              <a:t>}} 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8</a:t>
            </a:fld>
            <a:endParaRPr/>
          </a:p>
        </p:txBody>
      </p:sp>
      <p:sp>
        <p:nvSpPr>
          <p:cNvPr id="185" name="Google Shape;185;p6"/>
          <p:cNvSpPr txBox="1">
            <a:spLocks noGrp="1"/>
          </p:cNvSpPr>
          <p:nvPr>
            <p:ph type="title"/>
          </p:nvPr>
        </p:nvSpPr>
        <p:spPr>
          <a:xfrm>
            <a:off x="318875" y="114925"/>
            <a:ext cx="80718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Conceptual design - Plan</a:t>
            </a:r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F9EB06-D5A3-4F88-2E1F-B7DFF44C7524}"/>
              </a:ext>
            </a:extLst>
          </p:cNvPr>
          <p:cNvSpPr txBox="1"/>
          <p:nvPr/>
        </p:nvSpPr>
        <p:spPr>
          <a:xfrm>
            <a:off x="2176272" y="2717328"/>
            <a:ext cx="464515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{{Conceptual Floor Plan}}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3612ec61f43_1_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9</a:t>
            </a:fld>
            <a:endParaRPr/>
          </a:p>
        </p:txBody>
      </p:sp>
      <p:sp>
        <p:nvSpPr>
          <p:cNvPr id="191" name="Google Shape;191;g3612ec61f43_1_8"/>
          <p:cNvSpPr txBox="1"/>
          <p:nvPr/>
        </p:nvSpPr>
        <p:spPr>
          <a:xfrm>
            <a:off x="471000" y="2618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Similar Planning Applications</a:t>
            </a:r>
            <a:endParaRPr sz="2400" b="0" i="0" u="none" strike="noStrike" cap="non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2" name="Google Shape;192;g3612ec61f43_1_8"/>
          <p:cNvSpPr txBox="1"/>
          <p:nvPr/>
        </p:nvSpPr>
        <p:spPr>
          <a:xfrm>
            <a:off x="3646375" y="4141775"/>
            <a:ext cx="1941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GB" sz="1200"/>
              <a:t>{{Link 1}}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g3612ec61f43_1_8"/>
          <p:cNvSpPr txBox="1"/>
          <p:nvPr/>
        </p:nvSpPr>
        <p:spPr>
          <a:xfrm>
            <a:off x="529825" y="3957125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GB" sz="1200" b="0" i="0" u="none" strike="noStrike" cap="none" dirty="0">
                <a:solidFill>
                  <a:srgbClr val="101828"/>
                </a:solidFill>
                <a:latin typeface="Montserrat"/>
                <a:ea typeface="Montserrat"/>
                <a:cs typeface="Montserrat"/>
                <a:sym typeface="Montserrat"/>
              </a:rPr>
              <a:t>Timeline : </a:t>
            </a:r>
            <a:r>
              <a:rPr lang="en-GB" sz="1200" dirty="0">
                <a:solidFill>
                  <a:srgbClr val="101828"/>
                </a:solidFill>
                <a:latin typeface="Montserrat"/>
                <a:ea typeface="Montserrat"/>
                <a:cs typeface="Montserrat"/>
                <a:sym typeface="Montserrat"/>
              </a:rPr>
              <a:t>{{timeline 1}}</a:t>
            </a:r>
            <a:r>
              <a:rPr lang="en-GB" sz="1200" b="0" i="0" u="none" strike="noStrike" cap="none" dirty="0">
                <a:solidFill>
                  <a:srgbClr val="101828"/>
                </a:solidFill>
                <a:latin typeface="Montserrat"/>
                <a:ea typeface="Montserrat"/>
                <a:cs typeface="Montserrat"/>
                <a:sym typeface="Montserrat"/>
              </a:rPr>
              <a:t> months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g3612ec61f43_1_8"/>
          <p:cNvSpPr txBox="1"/>
          <p:nvPr/>
        </p:nvSpPr>
        <p:spPr>
          <a:xfrm>
            <a:off x="529825" y="873575"/>
            <a:ext cx="2853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GB" sz="1200"/>
              <a:t>{{property address - sample 1}}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g3612ec61f43_1_8"/>
          <p:cNvSpPr txBox="1"/>
          <p:nvPr/>
        </p:nvSpPr>
        <p:spPr>
          <a:xfrm>
            <a:off x="529825" y="1537525"/>
            <a:ext cx="2853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GB" sz="1200"/>
              <a:t>{{property - sample 1 - screenshot}}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g3612ec61f43_1_8"/>
          <p:cNvSpPr txBox="1"/>
          <p:nvPr/>
        </p:nvSpPr>
        <p:spPr>
          <a:xfrm>
            <a:off x="5421175" y="1537525"/>
            <a:ext cx="2853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GB" sz="1200"/>
              <a:t>{{property - sample 1 - image}}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480</Words>
  <Application>Microsoft Office PowerPoint</Application>
  <PresentationFormat>On-screen Show (16:9)</PresentationFormat>
  <Paragraphs>107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Montserrat</vt:lpstr>
      <vt:lpstr>Simple Light</vt:lpstr>
      <vt:lpstr>Simple Light</vt:lpstr>
      <vt:lpstr>PowerPoint Presentation</vt:lpstr>
      <vt:lpstr>{{property address}}</vt:lpstr>
      <vt:lpstr>Property Images</vt:lpstr>
      <vt:lpstr>Property Images</vt:lpstr>
      <vt:lpstr>Property Information</vt:lpstr>
      <vt:lpstr>Scope of Works</vt:lpstr>
      <vt:lpstr>Conceptual design</vt:lpstr>
      <vt:lpstr>Conceptual design - Plan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Documents to be Submitted</vt:lpstr>
      <vt:lpstr>Process of Works</vt:lpstr>
      <vt:lpstr>Track Records</vt:lpstr>
      <vt:lpstr>Track Records</vt:lpstr>
      <vt:lpstr>Track Records</vt:lpstr>
      <vt:lpstr>Track Records</vt:lpstr>
      <vt:lpstr>Track Records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anil kumar</dc:creator>
  <cp:lastModifiedBy>varsha kumaravel</cp:lastModifiedBy>
  <cp:revision>3</cp:revision>
  <dcterms:modified xsi:type="dcterms:W3CDTF">2025-07-11T19:06:38Z</dcterms:modified>
</cp:coreProperties>
</file>